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2399605" cy="4319968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8" Type="http://schemas.openxmlformats.org/officeDocument/2006/relationships/slideLayout" Target="../slideLayouts/slideLayout1.xml"/><Relationship Id="rId27" Type="http://schemas.openxmlformats.org/officeDocument/2006/relationships/image" Target="../media/image27.png"/><Relationship Id="rId26" Type="http://schemas.openxmlformats.org/officeDocument/2006/relationships/image" Target="../media/image26.png"/><Relationship Id="rId25" Type="http://schemas.openxmlformats.org/officeDocument/2006/relationships/image" Target="../media/image25.pn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jpe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16788804" y="10582554"/>
            <a:ext cx="14616658" cy="19547794"/>
            <a:chOff x="0" y="0"/>
            <a:chExt cx="14616658" cy="19547794"/>
          </a:xfrm>
        </p:grpSpPr>
        <p:sp>
          <p:nvSpPr>
            <p:cNvPr id="3" name="rect 2"/>
            <p:cNvSpPr/>
            <p:nvPr/>
          </p:nvSpPr>
          <p:spPr>
            <a:xfrm>
              <a:off x="6" y="875682"/>
              <a:ext cx="14595233" cy="18672112"/>
            </a:xfrm>
            <a:prstGeom prst="rect">
              <a:avLst/>
            </a:prstGeom>
            <a:solidFill>
              <a:srgbClr val="E6E7E9">
                <a:alpha val="100000"/>
              </a:srgbClr>
            </a:solidFill>
            <a:ln w="0" cap="flat">
              <a:noFill/>
              <a:prstDash val="solid"/>
              <a:miter lim="0"/>
            </a:ln>
          </p:spPr>
          <p:txBody>
            <a:bodyPr rtlCol="0"/>
            <a:lstStyle/>
            <a:p>
              <a:pPr algn="ctr"/>
              <a:endParaRPr lang="zh-CN" altLang="en-US"/>
            </a:p>
          </p:txBody>
        </p:sp>
        <p:pic>
          <p:nvPicPr>
            <p:cNvPr id="4" name="picture 4"/>
            <p:cNvPicPr>
              <a:picLocks noChangeAspect="1"/>
            </p:cNvPicPr>
            <p:nvPr/>
          </p:nvPicPr>
          <p:blipFill>
            <a:blip r:embed="rId1"/>
            <a:stretch>
              <a:fillRect/>
            </a:stretch>
          </p:blipFill>
          <p:spPr>
            <a:xfrm rot="21600000">
              <a:off x="0" y="0"/>
              <a:ext cx="14616658" cy="875676"/>
            </a:xfrm>
            <a:prstGeom prst="rect">
              <a:avLst/>
            </a:prstGeom>
          </p:spPr>
        </p:pic>
        <p:sp>
          <p:nvSpPr>
            <p:cNvPr id="6" name="textbox 6"/>
            <p:cNvSpPr/>
            <p:nvPr/>
          </p:nvSpPr>
          <p:spPr>
            <a:xfrm>
              <a:off x="6402070" y="194310"/>
              <a:ext cx="2287905" cy="681355"/>
            </a:xfrm>
            <a:prstGeom prst="rect">
              <a:avLst/>
            </a:prstGeom>
            <a:noFill/>
            <a:ln w="0" cap="flat">
              <a:noFill/>
              <a:prstDash val="solid"/>
              <a:miter lim="0"/>
            </a:ln>
          </p:spPr>
          <p:txBody>
            <a:bodyPr vert="horz" wrap="square" lIns="0" tIns="0" rIns="0" bIns="0"/>
            <a:lstStyle/>
            <a:p>
              <a:pPr algn="l" rtl="0" eaLnBrk="0">
                <a:lnSpc>
                  <a:spcPct val="102000"/>
                </a:lnSpc>
              </a:pPr>
              <a:endParaRPr sz="100" b="1" dirty="0">
                <a:latin typeface="+mj-lt"/>
                <a:ea typeface="Arial" panose="020B0604020202020204"/>
                <a:cs typeface="+mj-lt"/>
              </a:endParaRPr>
            </a:p>
            <a:p>
              <a:pPr marL="12700" algn="l" rtl="0" eaLnBrk="0">
                <a:lnSpc>
                  <a:spcPct val="80000"/>
                </a:lnSpc>
              </a:pPr>
              <a:r>
                <a:rPr sz="4000" b="1" kern="0" spc="70" dirty="0">
                  <a:solidFill>
                    <a:srgbClr val="FFFFFF">
                      <a:alpha val="100000"/>
                    </a:srgbClr>
                  </a:solidFill>
                  <a:latin typeface="+mj-lt"/>
                  <a:ea typeface="Inter V" panose="02000503000000020004"/>
                  <a:cs typeface="+mj-lt"/>
                </a:rPr>
                <a:t>Results</a:t>
              </a:r>
              <a:endParaRPr sz="4000" b="1" dirty="0">
                <a:latin typeface="+mj-lt"/>
                <a:ea typeface="Inter V" panose="02000503000000020004"/>
                <a:cs typeface="+mj-lt"/>
              </a:endParaRPr>
            </a:p>
          </p:txBody>
        </p:sp>
      </p:grpSp>
      <p:sp>
        <p:nvSpPr>
          <p:cNvPr id="8" name="textbox 8"/>
          <p:cNvSpPr/>
          <p:nvPr/>
        </p:nvSpPr>
        <p:spPr>
          <a:xfrm>
            <a:off x="17237581" y="11924087"/>
            <a:ext cx="13698219" cy="15481300"/>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20204"/>
              <a:ea typeface="Arial" panose="020B0604020202020204"/>
              <a:cs typeface="Arial" panose="020B0604020202020204"/>
            </a:endParaRPr>
          </a:p>
          <a:p>
            <a:pPr marL="439420" indent="-198755" algn="l" rtl="0" eaLnBrk="0">
              <a:lnSpc>
                <a:spcPct val="103000"/>
              </a:lnSpc>
              <a:tabLst>
                <a:tab pos="44386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Present</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your</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key</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findings</a:t>
            </a:r>
            <a:r>
              <a:rPr sz="3000" kern="0" spc="4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using</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visual</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aids</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such</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as</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graphs,</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tables,</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diagra</a:t>
            </a:r>
            <a:r>
              <a:rPr sz="3000" kern="0" spc="-30" dirty="0">
                <a:solidFill>
                  <a:srgbClr val="464748">
                    <a:alpha val="100000"/>
                  </a:srgbClr>
                </a:solidFill>
                <a:latin typeface="Arial" panose="020B0604020202020204"/>
                <a:ea typeface="Arial" panose="020B0604020202020204"/>
                <a:cs typeface="Arial" panose="020B0604020202020204"/>
              </a:rPr>
              <a:t>ms,</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images, or other relevant</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illust</a:t>
            </a:r>
            <a:r>
              <a:rPr sz="3000" kern="0" spc="-20" dirty="0">
                <a:solidFill>
                  <a:srgbClr val="464748">
                    <a:alpha val="100000"/>
                  </a:srgbClr>
                </a:solidFill>
                <a:latin typeface="Arial" panose="020B0604020202020204"/>
                <a:ea typeface="Arial" panose="020B0604020202020204"/>
                <a:cs typeface="Arial" panose="020B0604020202020204"/>
              </a:rPr>
              <a:t>rations.</a:t>
            </a:r>
            <a:endParaRPr sz="3000" dirty="0">
              <a:latin typeface="Arial" panose="020B0604020202020204"/>
              <a:ea typeface="Arial" panose="020B0604020202020204"/>
              <a:cs typeface="Arial" panose="020B0604020202020204"/>
            </a:endParaRPr>
          </a:p>
          <a:p>
            <a:pPr algn="l" rtl="0" eaLnBrk="0">
              <a:lnSpc>
                <a:spcPct val="142000"/>
              </a:lnSpc>
            </a:pPr>
            <a:endParaRPr sz="1000" dirty="0">
              <a:latin typeface="Arial" panose="020B0604020202020204"/>
              <a:ea typeface="Arial" panose="020B0604020202020204"/>
              <a:cs typeface="Arial" panose="020B0604020202020204"/>
            </a:endParaRPr>
          </a:p>
          <a:p>
            <a:pPr marL="12700" algn="l" rtl="0" eaLnBrk="0">
              <a:lnSpc>
                <a:spcPts val="4305"/>
              </a:lnSpc>
              <a:spcBef>
                <a:spcPts val="1060"/>
              </a:spcBef>
            </a:pPr>
            <a:r>
              <a:rPr lang="en-US" sz="3000" kern="0" spc="-1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These visuals should be clear, self-explanatory, and appropriately</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labeled.</a:t>
            </a:r>
            <a:endParaRPr sz="3000" dirty="0">
              <a:latin typeface="Arial" panose="020B0604020202020204"/>
              <a:ea typeface="Arial" panose="020B0604020202020204"/>
              <a:cs typeface="Arial" panose="020B0604020202020204"/>
            </a:endParaRPr>
          </a:p>
          <a:p>
            <a:pPr algn="l" rtl="0" eaLnBrk="0">
              <a:lnSpc>
                <a:spcPct val="197000"/>
              </a:lnSpc>
            </a:pPr>
            <a:r>
              <a:rPr lang="en-US" sz="3000" kern="0" spc="-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Include</a:t>
            </a:r>
            <a:r>
              <a:rPr sz="3000" kern="0" spc="2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only</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most</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important</a:t>
            </a:r>
            <a:r>
              <a:rPr sz="3000" kern="0" spc="2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relevant</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results</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that</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suppo</a:t>
            </a:r>
            <a:r>
              <a:rPr sz="3000" kern="0" spc="-30" dirty="0">
                <a:solidFill>
                  <a:srgbClr val="464748">
                    <a:alpha val="100000"/>
                  </a:srgbClr>
                </a:solidFill>
                <a:latin typeface="Arial" panose="020B0604020202020204"/>
                <a:ea typeface="Arial" panose="020B0604020202020204"/>
                <a:cs typeface="Arial" panose="020B0604020202020204"/>
              </a:rPr>
              <a:t>rt</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your</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conclu-</a:t>
            </a:r>
            <a:endParaRPr sz="3000" dirty="0">
              <a:latin typeface="Arial" panose="020B0604020202020204"/>
              <a:ea typeface="Arial" panose="020B0604020202020204"/>
              <a:cs typeface="Arial" panose="020B0604020202020204"/>
            </a:endParaRPr>
          </a:p>
          <a:p>
            <a:pPr marL="426085" algn="l" rtl="0" eaLnBrk="0">
              <a:lnSpc>
                <a:spcPts val="3690"/>
              </a:lnSpc>
            </a:pPr>
            <a:r>
              <a:rPr sz="3000" kern="0" spc="0" dirty="0">
                <a:solidFill>
                  <a:srgbClr val="464748">
                    <a:alpha val="100000"/>
                  </a:srgbClr>
                </a:solidFill>
                <a:latin typeface="Arial" panose="020B0604020202020204"/>
                <a:ea typeface="Arial" panose="020B0604020202020204"/>
                <a:cs typeface="Arial" panose="020B0604020202020204"/>
              </a:rPr>
              <a:t>sions and avoid overwhelming the viewer w</a:t>
            </a:r>
            <a:r>
              <a:rPr sz="3000" kern="0" spc="-10" dirty="0">
                <a:solidFill>
                  <a:srgbClr val="464748">
                    <a:alpha val="100000"/>
                  </a:srgbClr>
                </a:solidFill>
                <a:latin typeface="Arial" panose="020B0604020202020204"/>
                <a:ea typeface="Arial" panose="020B0604020202020204"/>
                <a:cs typeface="Arial" panose="020B0604020202020204"/>
              </a:rPr>
              <a:t>ith excessive data.</a:t>
            </a:r>
            <a:endParaRPr sz="3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24000"/>
              </a:lnSpc>
            </a:pPr>
            <a:endParaRPr sz="1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9036050" algn="l" rtl="0" eaLnBrk="0">
              <a:lnSpc>
                <a:spcPts val="3985"/>
              </a:lnSpc>
              <a:spcBef>
                <a:spcPts val="1570"/>
              </a:spcBef>
            </a:pPr>
            <a:endParaRPr sz="4000" kern="0" spc="40" dirty="0">
              <a:solidFill>
                <a:srgbClr val="5D6F84">
                  <a:alpha val="100000"/>
                </a:srgbClr>
              </a:solidFill>
              <a:latin typeface="Arial" panose="020B0604020202020204"/>
              <a:ea typeface="Arial" panose="020B0604020202020204"/>
              <a:cs typeface="Arial" panose="020B0604020202020204"/>
            </a:endParaRPr>
          </a:p>
          <a:p>
            <a:pPr marL="9036050" algn="l" rtl="0" eaLnBrk="0">
              <a:lnSpc>
                <a:spcPts val="3985"/>
              </a:lnSpc>
              <a:spcBef>
                <a:spcPts val="1570"/>
              </a:spcBef>
            </a:pPr>
            <a:endParaRPr sz="4000" kern="0" spc="40" dirty="0">
              <a:solidFill>
                <a:srgbClr val="5D6F84">
                  <a:alpha val="100000"/>
                </a:srgbClr>
              </a:solidFill>
              <a:latin typeface="Arial" panose="020B0604020202020204"/>
              <a:ea typeface="Arial" panose="020B0604020202020204"/>
              <a:cs typeface="Arial" panose="020B0604020202020204"/>
            </a:endParaRPr>
          </a:p>
          <a:p>
            <a:pPr marL="9036050" algn="l" rtl="0" eaLnBrk="0">
              <a:lnSpc>
                <a:spcPts val="3985"/>
              </a:lnSpc>
              <a:spcBef>
                <a:spcPts val="1570"/>
              </a:spcBef>
            </a:pPr>
            <a:r>
              <a:rPr sz="4000" kern="0" spc="40" dirty="0">
                <a:solidFill>
                  <a:srgbClr val="5D6F84">
                    <a:alpha val="100000"/>
                  </a:srgbClr>
                </a:solidFill>
                <a:latin typeface="Arial" panose="020B0604020202020204"/>
                <a:ea typeface="Arial" panose="020B0604020202020204"/>
                <a:cs typeface="Arial" panose="020B0604020202020204"/>
              </a:rPr>
              <a:t>87%</a:t>
            </a:r>
            <a:endParaRPr sz="4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6570980" algn="l" rtl="0" eaLnBrk="0">
              <a:lnSpc>
                <a:spcPts val="3985"/>
              </a:lnSpc>
              <a:spcBef>
                <a:spcPts val="1570"/>
              </a:spcBef>
            </a:pPr>
            <a:r>
              <a:rPr sz="4000" kern="0" spc="0" dirty="0">
                <a:solidFill>
                  <a:srgbClr val="5D6F84">
                    <a:alpha val="100000"/>
                  </a:srgbClr>
                </a:solidFill>
                <a:latin typeface="Arial" panose="020B0604020202020204"/>
                <a:ea typeface="Arial" panose="020B0604020202020204"/>
                <a:cs typeface="Arial" panose="020B0604020202020204"/>
              </a:rPr>
              <a:t>64%</a:t>
            </a:r>
            <a:endParaRPr sz="4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5008245" algn="l" rtl="0" eaLnBrk="0">
              <a:lnSpc>
                <a:spcPts val="3985"/>
              </a:lnSpc>
              <a:spcBef>
                <a:spcPts val="1570"/>
              </a:spcBef>
            </a:pPr>
            <a:r>
              <a:rPr sz="4000" kern="0" spc="150" dirty="0">
                <a:solidFill>
                  <a:srgbClr val="5D6F84">
                    <a:alpha val="100000"/>
                  </a:srgbClr>
                </a:solidFill>
                <a:latin typeface="Arial" panose="020B0604020202020204"/>
                <a:ea typeface="Arial" panose="020B0604020202020204"/>
                <a:cs typeface="Arial" panose="020B0604020202020204"/>
              </a:rPr>
              <a:t>43%</a:t>
            </a:r>
            <a:endParaRPr sz="4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09000"/>
              </a:lnSpc>
            </a:pPr>
            <a:endParaRPr sz="900" dirty="0">
              <a:latin typeface="Arial" panose="020B0604020202020204"/>
              <a:ea typeface="Arial" panose="020B0604020202020204"/>
              <a:cs typeface="Arial" panose="020B0604020202020204"/>
            </a:endParaRPr>
          </a:p>
          <a:p>
            <a:pPr marL="3190240" lvl="1" algn="l" rtl="0" eaLnBrk="0">
              <a:lnSpc>
                <a:spcPct val="85000"/>
              </a:lnSpc>
              <a:spcBef>
                <a:spcPts val="0"/>
              </a:spcBef>
            </a:pPr>
            <a:r>
              <a:rPr lang="en-US" sz="4000" kern="0" spc="-250" dirty="0">
                <a:solidFill>
                  <a:srgbClr val="5D6F84">
                    <a:alpha val="100000"/>
                  </a:srgbClr>
                </a:solidFill>
                <a:latin typeface="Arial" panose="020B0604020202020204"/>
                <a:ea typeface="Arial" panose="020B0604020202020204"/>
                <a:cs typeface="Arial" panose="020B0604020202020204"/>
              </a:rPr>
              <a:t>31%</a:t>
            </a:r>
            <a:endParaRPr lang="en-US" sz="4000" dirty="0">
              <a:latin typeface="Arial" panose="020B0604020202020204"/>
              <a:ea typeface="Arial" panose="020B0604020202020204"/>
              <a:cs typeface="Arial" panose="020B0604020202020204"/>
            </a:endParaRPr>
          </a:p>
        </p:txBody>
      </p:sp>
      <p:pic>
        <p:nvPicPr>
          <p:cNvPr id="12" name="picture 12"/>
          <p:cNvPicPr>
            <a:picLocks noChangeAspect="1"/>
          </p:cNvPicPr>
          <p:nvPr/>
        </p:nvPicPr>
        <p:blipFill>
          <a:blip r:embed="rId2"/>
          <a:stretch>
            <a:fillRect/>
          </a:stretch>
        </p:blipFill>
        <p:spPr>
          <a:xfrm rot="21600000">
            <a:off x="17250281" y="12183746"/>
            <a:ext cx="228052" cy="227964"/>
          </a:xfrm>
          <a:prstGeom prst="rect">
            <a:avLst/>
          </a:prstGeom>
        </p:spPr>
      </p:pic>
      <p:pic>
        <p:nvPicPr>
          <p:cNvPr id="42" name="picture 42"/>
          <p:cNvPicPr>
            <a:picLocks noChangeAspect="1"/>
          </p:cNvPicPr>
          <p:nvPr/>
        </p:nvPicPr>
        <p:blipFill>
          <a:blip r:embed="rId3"/>
          <a:stretch>
            <a:fillRect/>
          </a:stretch>
        </p:blipFill>
        <p:spPr>
          <a:xfrm rot="21600000">
            <a:off x="18688028" y="27755512"/>
            <a:ext cx="3783824" cy="1666023"/>
          </a:xfrm>
          <a:prstGeom prst="rect">
            <a:avLst/>
          </a:prstGeom>
        </p:spPr>
      </p:pic>
      <p:pic>
        <p:nvPicPr>
          <p:cNvPr id="44" name="picture 44"/>
          <p:cNvPicPr>
            <a:picLocks noChangeAspect="1"/>
          </p:cNvPicPr>
          <p:nvPr/>
        </p:nvPicPr>
        <p:blipFill>
          <a:blip r:embed="rId4"/>
          <a:stretch>
            <a:fillRect/>
          </a:stretch>
        </p:blipFill>
        <p:spPr>
          <a:xfrm rot="21600000">
            <a:off x="21126667" y="23798383"/>
            <a:ext cx="9226303" cy="5623152"/>
          </a:xfrm>
          <a:prstGeom prst="rect">
            <a:avLst/>
          </a:prstGeom>
        </p:spPr>
      </p:pic>
      <p:pic>
        <p:nvPicPr>
          <p:cNvPr id="14" name="picture 14"/>
          <p:cNvPicPr>
            <a:picLocks noChangeAspect="1"/>
          </p:cNvPicPr>
          <p:nvPr/>
        </p:nvPicPr>
        <p:blipFill>
          <a:blip r:embed="rId5"/>
          <a:stretch>
            <a:fillRect/>
          </a:stretch>
        </p:blipFill>
        <p:spPr>
          <a:xfrm>
            <a:off x="0" y="37106860"/>
            <a:ext cx="32400240" cy="6092825"/>
          </a:xfrm>
          <a:prstGeom prst="rect">
            <a:avLst/>
          </a:prstGeom>
        </p:spPr>
      </p:pic>
      <p:grpSp>
        <p:nvGrpSpPr>
          <p:cNvPr id="7" name="group 6"/>
          <p:cNvGrpSpPr/>
          <p:nvPr/>
        </p:nvGrpSpPr>
        <p:grpSpPr>
          <a:xfrm rot="21600000">
            <a:off x="974356" y="10582554"/>
            <a:ext cx="14616672" cy="11840106"/>
            <a:chOff x="0" y="0"/>
            <a:chExt cx="14616672" cy="11840106"/>
          </a:xfrm>
        </p:grpSpPr>
        <p:pic>
          <p:nvPicPr>
            <p:cNvPr id="18" name="picture 18"/>
            <p:cNvPicPr>
              <a:picLocks noChangeAspect="1"/>
            </p:cNvPicPr>
            <p:nvPr/>
          </p:nvPicPr>
          <p:blipFill>
            <a:blip r:embed="rId6"/>
            <a:stretch>
              <a:fillRect/>
            </a:stretch>
          </p:blipFill>
          <p:spPr>
            <a:xfrm rot="21600000">
              <a:off x="0" y="0"/>
              <a:ext cx="14616672" cy="11840106"/>
            </a:xfrm>
            <a:prstGeom prst="rect">
              <a:avLst/>
            </a:prstGeom>
          </p:spPr>
        </p:pic>
        <p:sp>
          <p:nvSpPr>
            <p:cNvPr id="20" name="textbox 20"/>
            <p:cNvSpPr/>
            <p:nvPr/>
          </p:nvSpPr>
          <p:spPr>
            <a:xfrm>
              <a:off x="-12700" y="-12700"/>
              <a:ext cx="14642464" cy="11881484"/>
            </a:xfrm>
            <a:prstGeom prst="rect">
              <a:avLst/>
            </a:prstGeom>
            <a:no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3933825" algn="l" rtl="0" eaLnBrk="0">
                <a:lnSpc>
                  <a:spcPct val="84000"/>
                </a:lnSpc>
              </a:pPr>
              <a:r>
                <a:rPr sz="4000" b="1" kern="0" spc="60" dirty="0">
                  <a:solidFill>
                    <a:srgbClr val="FFFFFF">
                      <a:alpha val="100000"/>
                    </a:srgbClr>
                  </a:solidFill>
                  <a:latin typeface="+mj-lt"/>
                  <a:ea typeface="Inter V" panose="02000503000000020004"/>
                  <a:cs typeface="+mj-lt"/>
                </a:rPr>
                <a:t>Background and </a:t>
              </a:r>
              <a:r>
                <a:rPr sz="4000" b="1" kern="0" spc="50" dirty="0">
                  <a:solidFill>
                    <a:srgbClr val="FFFFFF">
                      <a:alpha val="100000"/>
                    </a:srgbClr>
                  </a:solidFill>
                  <a:latin typeface="+mj-lt"/>
                  <a:ea typeface="Inter V" panose="02000503000000020004"/>
                  <a:cs typeface="+mj-lt"/>
                </a:rPr>
                <a:t>Objectives</a:t>
              </a:r>
              <a:endParaRPr sz="4000" b="1" dirty="0">
                <a:latin typeface="+mj-lt"/>
                <a:ea typeface="Inter V" panose="02000503000000020004"/>
                <a:cs typeface="+mj-lt"/>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marL="701675" algn="l" rtl="0" eaLnBrk="0">
                <a:lnSpc>
                  <a:spcPts val="4095"/>
                </a:lnSpc>
                <a:spcBef>
                  <a:spcPts val="910"/>
                </a:spcBef>
                <a:tabLst>
                  <a:tab pos="875030"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A brief overview of th</a:t>
              </a:r>
              <a:r>
                <a:rPr sz="3000" kern="0" spc="-10" dirty="0">
                  <a:solidFill>
                    <a:srgbClr val="464748">
                      <a:alpha val="100000"/>
                    </a:srgbClr>
                  </a:solidFill>
                  <a:latin typeface="Arial" panose="020B0604020202020204"/>
                  <a:ea typeface="Arial" panose="020B0604020202020204"/>
                  <a:cs typeface="Arial" panose="020B0604020202020204"/>
                </a:rPr>
                <a:t>e study's purpose, methods, key</a:t>
              </a:r>
              <a:r>
                <a:rPr sz="3000" kern="0" spc="2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findings,</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and</a:t>
              </a:r>
              <a:r>
                <a:rPr sz="3000" kern="0" spc="12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conclusions.</a:t>
              </a:r>
              <a:endParaRPr sz="3000" dirty="0">
                <a:latin typeface="Arial" panose="020B0604020202020204"/>
                <a:ea typeface="Arial" panose="020B0604020202020204"/>
                <a:cs typeface="Arial" panose="020B0604020202020204"/>
              </a:endParaRPr>
            </a:p>
            <a:p>
              <a:pPr algn="l" rtl="0" eaLnBrk="0">
                <a:lnSpc>
                  <a:spcPct val="135000"/>
                </a:lnSpc>
              </a:pPr>
              <a:endParaRPr sz="1000" dirty="0">
                <a:latin typeface="Arial" panose="020B0604020202020204"/>
                <a:ea typeface="Arial" panose="020B0604020202020204"/>
                <a:cs typeface="Arial" panose="020B0604020202020204"/>
              </a:endParaRPr>
            </a:p>
            <a:p>
              <a:pPr algn="l" rtl="0" eaLnBrk="0">
                <a:lnSpc>
                  <a:spcPct val="108000"/>
                </a:lnSpc>
              </a:pPr>
              <a:endParaRPr sz="700" dirty="0">
                <a:latin typeface="Arial" panose="020B0604020202020204"/>
                <a:ea typeface="Arial" panose="020B0604020202020204"/>
                <a:cs typeface="Arial" panose="020B0604020202020204"/>
              </a:endParaRPr>
            </a:p>
            <a:p>
              <a:pPr marL="900430" indent="-198755" algn="l" rtl="0" eaLnBrk="0">
                <a:lnSpc>
                  <a:spcPct val="103000"/>
                </a:lnSpc>
                <a:tabLst>
                  <a:tab pos="91122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It</a:t>
              </a:r>
              <a:r>
                <a:rPr sz="3000" kern="0" spc="4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should</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provide</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a:t>
              </a:r>
              <a:r>
                <a:rPr sz="3000" kern="0" spc="4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quick</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understan</a:t>
              </a:r>
              <a:r>
                <a:rPr sz="3000" kern="0" spc="-30" dirty="0">
                  <a:solidFill>
                    <a:srgbClr val="464748">
                      <a:alpha val="100000"/>
                    </a:srgbClr>
                  </a:solidFill>
                  <a:latin typeface="Arial" panose="020B0604020202020204"/>
                  <a:ea typeface="Arial" panose="020B0604020202020204"/>
                  <a:cs typeface="Arial" panose="020B0604020202020204"/>
                </a:rPr>
                <a:t>ding</a:t>
              </a:r>
              <a:r>
                <a:rPr sz="3000" kern="0" spc="47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of</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your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work</a:t>
              </a:r>
              <a:r>
                <a:rPr sz="3000" kern="0" spc="39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for</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those</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who</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may</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not</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have time to read</a:t>
              </a:r>
              <a:r>
                <a:rPr sz="3000" kern="0" spc="1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entire</a:t>
              </a:r>
              <a:r>
                <a:rPr sz="3000" kern="0" spc="2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poster.</a:t>
              </a:r>
              <a:endParaRPr sz="3000" dirty="0">
                <a:latin typeface="Arial" panose="020B0604020202020204"/>
                <a:ea typeface="Arial" panose="020B0604020202020204"/>
                <a:cs typeface="Arial" panose="020B0604020202020204"/>
              </a:endParaRPr>
            </a:p>
          </p:txBody>
        </p:sp>
        <p:pic>
          <p:nvPicPr>
            <p:cNvPr id="22" name="picture 22"/>
            <p:cNvPicPr>
              <a:picLocks noChangeAspect="1"/>
            </p:cNvPicPr>
            <p:nvPr/>
          </p:nvPicPr>
          <p:blipFill>
            <a:blip r:embed="rId7"/>
            <a:stretch>
              <a:fillRect/>
            </a:stretch>
          </p:blipFill>
          <p:spPr>
            <a:xfrm rot="21600000">
              <a:off x="461455" y="2330552"/>
              <a:ext cx="228077" cy="228041"/>
            </a:xfrm>
            <a:prstGeom prst="rect">
              <a:avLst/>
            </a:prstGeom>
          </p:spPr>
        </p:pic>
        <p:pic>
          <p:nvPicPr>
            <p:cNvPr id="24" name="picture 24"/>
            <p:cNvPicPr>
              <a:picLocks noChangeAspect="1"/>
            </p:cNvPicPr>
            <p:nvPr/>
          </p:nvPicPr>
          <p:blipFill>
            <a:blip r:embed="rId8"/>
            <a:stretch>
              <a:fillRect/>
            </a:stretch>
          </p:blipFill>
          <p:spPr>
            <a:xfrm rot="21600000">
              <a:off x="461455" y="1578880"/>
              <a:ext cx="228077" cy="228051"/>
            </a:xfrm>
            <a:prstGeom prst="rect">
              <a:avLst/>
            </a:prstGeom>
          </p:spPr>
        </p:pic>
      </p:grpSp>
      <p:grpSp>
        <p:nvGrpSpPr>
          <p:cNvPr id="9" name="group 8"/>
          <p:cNvGrpSpPr/>
          <p:nvPr/>
        </p:nvGrpSpPr>
        <p:grpSpPr>
          <a:xfrm rot="21600000">
            <a:off x="974356" y="23229037"/>
            <a:ext cx="14616672" cy="11835198"/>
            <a:chOff x="0" y="0"/>
            <a:chExt cx="14616672" cy="11835198"/>
          </a:xfrm>
        </p:grpSpPr>
        <p:pic>
          <p:nvPicPr>
            <p:cNvPr id="26" name="picture 26"/>
            <p:cNvPicPr>
              <a:picLocks noChangeAspect="1"/>
            </p:cNvPicPr>
            <p:nvPr/>
          </p:nvPicPr>
          <p:blipFill>
            <a:blip r:embed="rId9"/>
            <a:stretch>
              <a:fillRect/>
            </a:stretch>
          </p:blipFill>
          <p:spPr>
            <a:xfrm rot="21600000">
              <a:off x="0" y="0"/>
              <a:ext cx="14616672" cy="11835198"/>
            </a:xfrm>
            <a:prstGeom prst="rect">
              <a:avLst/>
            </a:prstGeom>
          </p:spPr>
        </p:pic>
        <p:sp>
          <p:nvSpPr>
            <p:cNvPr id="28" name="textbox 28"/>
            <p:cNvSpPr/>
            <p:nvPr/>
          </p:nvSpPr>
          <p:spPr>
            <a:xfrm>
              <a:off x="-12700" y="-12700"/>
              <a:ext cx="14642464" cy="11871959"/>
            </a:xfrm>
            <a:prstGeom prst="rect">
              <a:avLst/>
            </a:prstGeom>
            <a:noFill/>
            <a:ln w="0" cap="flat">
              <a:noFill/>
              <a:prstDash val="solid"/>
              <a:miter lim="0"/>
            </a:ln>
          </p:spPr>
          <p:txBody>
            <a:bodyPr vert="horz" wrap="square" lIns="0" tIns="0" rIns="0" bIns="0"/>
            <a:lstStyle/>
            <a:p>
              <a:pPr algn="l" rtl="0" eaLnBrk="0">
                <a:lnSpc>
                  <a:spcPct val="142000"/>
                </a:lnSpc>
              </a:pPr>
              <a:endParaRPr sz="1000" dirty="0">
                <a:latin typeface="Arial" panose="020B0604020202020204"/>
                <a:ea typeface="Arial" panose="020B0604020202020204"/>
                <a:cs typeface="Arial" panose="020B0604020202020204"/>
              </a:endParaRPr>
            </a:p>
            <a:p>
              <a:pPr marL="5701030" algn="l" rtl="0" eaLnBrk="0">
                <a:lnSpc>
                  <a:spcPct val="81000"/>
                </a:lnSpc>
              </a:pPr>
              <a:r>
                <a:rPr sz="4000" b="1" kern="0" spc="70" dirty="0">
                  <a:solidFill>
                    <a:srgbClr val="FFFFFF">
                      <a:alpha val="100000"/>
                    </a:srgbClr>
                  </a:solidFill>
                  <a:latin typeface="+mj-lt"/>
                  <a:ea typeface="Inter V" panose="02000503000000020004"/>
                  <a:cs typeface="+mj-lt"/>
                </a:rPr>
                <a:t>Methodology</a:t>
              </a:r>
              <a:endParaRPr sz="4000" b="1" dirty="0">
                <a:latin typeface="+mj-lt"/>
                <a:ea typeface="Inter V" panose="02000503000000020004"/>
                <a:cs typeface="+mj-lt"/>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marL="887730" indent="-186055" algn="l" rtl="0" eaLnBrk="0">
                <a:lnSpc>
                  <a:spcPct val="103000"/>
                </a:lnSpc>
                <a:spcBef>
                  <a:spcPts val="900"/>
                </a:spcBef>
                <a:tabLst>
                  <a:tab pos="90487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Describe the</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research design,</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participants</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(if applicable), data coll</a:t>
              </a:r>
              <a:r>
                <a:rPr sz="3000" kern="0" spc="-20" dirty="0">
                  <a:solidFill>
                    <a:srgbClr val="464748">
                      <a:alpha val="100000"/>
                    </a:srgbClr>
                  </a:solidFill>
                  <a:latin typeface="Arial" panose="020B0604020202020204"/>
                  <a:ea typeface="Arial" panose="020B0604020202020204"/>
                  <a:cs typeface="Arial" panose="020B0604020202020204"/>
                </a:rPr>
                <a:t>ection</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meth-</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ods, instruments, procedures, and statistical</a:t>
              </a:r>
              <a:r>
                <a:rPr sz="3000" kern="0" spc="18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analyses</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used.</a:t>
              </a:r>
              <a:endParaRPr sz="3000" dirty="0">
                <a:latin typeface="Arial" panose="020B0604020202020204"/>
                <a:ea typeface="Arial" panose="020B0604020202020204"/>
                <a:cs typeface="Arial" panose="020B0604020202020204"/>
              </a:endParaRPr>
            </a:p>
            <a:p>
              <a:pPr algn="l" rtl="0" eaLnBrk="0">
                <a:lnSpc>
                  <a:spcPct val="157000"/>
                </a:lnSpc>
              </a:pPr>
              <a:endParaRPr sz="1000" dirty="0">
                <a:latin typeface="Arial" panose="020B0604020202020204"/>
                <a:ea typeface="Arial" panose="020B0604020202020204"/>
                <a:cs typeface="Arial" panose="020B0604020202020204"/>
              </a:endParaRPr>
            </a:p>
            <a:p>
              <a:pPr algn="l" rtl="0" eaLnBrk="0">
                <a:lnSpc>
                  <a:spcPct val="107000"/>
                </a:lnSpc>
              </a:pPr>
              <a:endParaRPr sz="700" dirty="0">
                <a:latin typeface="Arial" panose="020B0604020202020204"/>
                <a:ea typeface="Arial" panose="020B0604020202020204"/>
                <a:cs typeface="Arial" panose="020B0604020202020204"/>
              </a:endParaRPr>
            </a:p>
            <a:p>
              <a:pPr marL="881380" indent="-179705" algn="l" rtl="0" eaLnBrk="0">
                <a:lnSpc>
                  <a:spcPct val="103000"/>
                </a:lnSpc>
                <a:spcBef>
                  <a:spcPts val="0"/>
                </a:spcBef>
                <a:tabLst>
                  <a:tab pos="88455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This</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section</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should</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be</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detailed</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enough for</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others</a:t>
              </a:r>
              <a:r>
                <a:rPr sz="3000" kern="0" spc="2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to</a:t>
              </a:r>
              <a:r>
                <a:rPr sz="3000" kern="0" spc="34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understand</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3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replicate</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your study, bu</a:t>
              </a:r>
              <a:r>
                <a:rPr sz="3000" kern="0" spc="-10" dirty="0">
                  <a:solidFill>
                    <a:srgbClr val="464748">
                      <a:alpha val="100000"/>
                    </a:srgbClr>
                  </a:solidFill>
                  <a:latin typeface="Arial" panose="020B0604020202020204"/>
                  <a:ea typeface="Arial" panose="020B0604020202020204"/>
                  <a:cs typeface="Arial" panose="020B0604020202020204"/>
                </a:rPr>
                <a:t>t concise enough to avoid</a:t>
              </a:r>
              <a:r>
                <a:rPr sz="3000" kern="0" spc="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overwhelming the</a:t>
              </a:r>
              <a:r>
                <a:rPr sz="3000" kern="0" spc="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viewer.</a:t>
              </a:r>
              <a:endParaRPr sz="3000" dirty="0">
                <a:latin typeface="Arial" panose="020B0604020202020204"/>
                <a:ea typeface="Arial" panose="020B0604020202020204"/>
                <a:cs typeface="Arial" panose="020B0604020202020204"/>
              </a:endParaRPr>
            </a:p>
          </p:txBody>
        </p:sp>
        <p:pic>
          <p:nvPicPr>
            <p:cNvPr id="30" name="picture 30"/>
            <p:cNvPicPr>
              <a:picLocks noChangeAspect="1"/>
            </p:cNvPicPr>
            <p:nvPr/>
          </p:nvPicPr>
          <p:blipFill>
            <a:blip r:embed="rId10"/>
            <a:stretch>
              <a:fillRect/>
            </a:stretch>
          </p:blipFill>
          <p:spPr>
            <a:xfrm rot="21600000">
              <a:off x="461455" y="2866738"/>
              <a:ext cx="228077" cy="228021"/>
            </a:xfrm>
            <a:prstGeom prst="rect">
              <a:avLst/>
            </a:prstGeom>
          </p:spPr>
        </p:pic>
        <p:pic>
          <p:nvPicPr>
            <p:cNvPr id="32" name="picture 32"/>
            <p:cNvPicPr>
              <a:picLocks noChangeAspect="1"/>
            </p:cNvPicPr>
            <p:nvPr/>
          </p:nvPicPr>
          <p:blipFill>
            <a:blip r:embed="rId11"/>
            <a:stretch>
              <a:fillRect/>
            </a:stretch>
          </p:blipFill>
          <p:spPr>
            <a:xfrm rot="21600000">
              <a:off x="461455" y="1578889"/>
              <a:ext cx="228077" cy="228048"/>
            </a:xfrm>
            <a:prstGeom prst="rect">
              <a:avLst/>
            </a:prstGeom>
          </p:spPr>
        </p:pic>
      </p:grpSp>
      <p:grpSp>
        <p:nvGrpSpPr>
          <p:cNvPr id="11" name="group 10"/>
          <p:cNvGrpSpPr/>
          <p:nvPr/>
        </p:nvGrpSpPr>
        <p:grpSpPr>
          <a:xfrm rot="21600000">
            <a:off x="16810235" y="30940567"/>
            <a:ext cx="14616664" cy="4123670"/>
            <a:chOff x="0" y="0"/>
            <a:chExt cx="14616664" cy="4123670"/>
          </a:xfrm>
        </p:grpSpPr>
        <p:pic>
          <p:nvPicPr>
            <p:cNvPr id="36" name="picture 36"/>
            <p:cNvPicPr>
              <a:picLocks noChangeAspect="1"/>
            </p:cNvPicPr>
            <p:nvPr/>
          </p:nvPicPr>
          <p:blipFill>
            <a:blip r:embed="rId12"/>
            <a:stretch>
              <a:fillRect/>
            </a:stretch>
          </p:blipFill>
          <p:spPr>
            <a:xfrm rot="21600000">
              <a:off x="0" y="0"/>
              <a:ext cx="14616664" cy="4123670"/>
            </a:xfrm>
            <a:prstGeom prst="rect">
              <a:avLst/>
            </a:prstGeom>
          </p:spPr>
        </p:pic>
        <p:sp>
          <p:nvSpPr>
            <p:cNvPr id="38" name="textbox 38"/>
            <p:cNvSpPr/>
            <p:nvPr/>
          </p:nvSpPr>
          <p:spPr>
            <a:xfrm>
              <a:off x="-12700" y="-12700"/>
              <a:ext cx="14642464" cy="4175759"/>
            </a:xfrm>
            <a:prstGeom prst="rect">
              <a:avLst/>
            </a:prstGeom>
            <a:noFill/>
            <a:ln w="0" cap="flat">
              <a:noFill/>
              <a:prstDash val="solid"/>
              <a:miter lim="0"/>
            </a:ln>
          </p:spPr>
          <p:txBody>
            <a:bodyPr vert="horz" wrap="square" lIns="0" tIns="0" rIns="0" bIns="0"/>
            <a:lstStyle/>
            <a:p>
              <a:pPr algn="l" rtl="0" eaLnBrk="0">
                <a:lnSpc>
                  <a:spcPct val="105000"/>
                </a:lnSpc>
              </a:pPr>
              <a:endParaRPr sz="200" dirty="0">
                <a:latin typeface="Arial" panose="020B0604020202020204"/>
                <a:ea typeface="Arial" panose="020B0604020202020204"/>
                <a:cs typeface="Arial" panose="020B0604020202020204"/>
              </a:endParaRPr>
            </a:p>
            <a:p>
              <a:pPr marL="3863975" algn="l" rtl="0" eaLnBrk="0">
                <a:lnSpc>
                  <a:spcPct val="105000"/>
                </a:lnSpc>
              </a:pPr>
              <a:r>
                <a:rPr sz="4000" b="1" kern="0" spc="90" dirty="0">
                  <a:solidFill>
                    <a:srgbClr val="FFFFFF">
                      <a:alpha val="100000"/>
                    </a:srgbClr>
                  </a:solidFill>
                  <a:latin typeface="+mj-lt"/>
                  <a:ea typeface="Inter V" panose="02000503000000020004"/>
                  <a:cs typeface="+mj-lt"/>
                </a:rPr>
                <a:t>Conclusions and discussion</a:t>
              </a:r>
              <a:endParaRPr sz="4000" b="1" dirty="0">
                <a:latin typeface="+mj-lt"/>
                <a:ea typeface="Inter V" panose="02000503000000020004"/>
                <a:cs typeface="+mj-lt"/>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900430" indent="-426720" algn="l" rtl="0" eaLnBrk="0">
                <a:lnSpc>
                  <a:spcPct val="105000"/>
                </a:lnSpc>
                <a:spcBef>
                  <a:spcPts val="1055"/>
                </a:spcBef>
              </a:pPr>
              <a:r>
                <a:rPr lang="en-US" sz="3500" kern="0" spc="-20" dirty="0">
                  <a:solidFill>
                    <a:srgbClr val="B79881">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Summarize</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main</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outcomes</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of</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your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study,</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interpret</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their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significance,</a:t>
              </a:r>
              <a:r>
                <a:rPr sz="3000" kern="0" spc="39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relate them back to the research</a:t>
              </a:r>
              <a:r>
                <a:rPr sz="3000" kern="0" spc="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question</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or</a:t>
              </a:r>
              <a:r>
                <a:rPr sz="3000" kern="0" spc="1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hypothesis.</a:t>
              </a:r>
              <a:endParaRPr sz="3000" dirty="0">
                <a:latin typeface="Arial" panose="020B0604020202020204"/>
                <a:ea typeface="Arial" panose="020B0604020202020204"/>
                <a:cs typeface="Arial" panose="020B0604020202020204"/>
              </a:endParaRPr>
            </a:p>
            <a:p>
              <a:pPr algn="l" rtl="0" eaLnBrk="0">
                <a:lnSpc>
                  <a:spcPct val="107000"/>
                </a:lnSpc>
              </a:pPr>
              <a:endParaRPr sz="3000" dirty="0">
                <a:latin typeface="Arial" panose="020B0604020202020204"/>
                <a:ea typeface="Arial" panose="020B0604020202020204"/>
                <a:cs typeface="Arial" panose="020B0604020202020204"/>
              </a:endParaRPr>
            </a:p>
            <a:p>
              <a:pPr marL="881380" indent="-179705" algn="l" rtl="0" eaLnBrk="0">
                <a:lnSpc>
                  <a:spcPct val="103000"/>
                </a:lnSpc>
                <a:spcBef>
                  <a:spcPts val="0"/>
                </a:spcBef>
                <a:tabLst>
                  <a:tab pos="884555" algn="l"/>
                </a:tabLst>
              </a:pPr>
              <a:r>
                <a:rPr sz="3000" kern="0" dirty="0">
                  <a:solidFill>
                    <a:srgbClr val="464748">
                      <a:alpha val="100000"/>
                    </a:srgbClr>
                  </a:solidFill>
                  <a:latin typeface="Arial" panose="020B0604020202020204"/>
                  <a:ea typeface="Arial" panose="020B0604020202020204"/>
                  <a:cs typeface="Arial" panose="020B0604020202020204"/>
                  <a:sym typeface="+mn-ea"/>
                </a:rPr>
                <a:t>	</a:t>
              </a:r>
              <a:r>
                <a:rPr sz="3000" kern="0" spc="0" dirty="0">
                  <a:solidFill>
                    <a:srgbClr val="464748">
                      <a:alpha val="100000"/>
                    </a:srgbClr>
                  </a:solidFill>
                  <a:latin typeface="Arial" panose="020B0604020202020204"/>
                  <a:ea typeface="Arial" panose="020B0604020202020204"/>
                  <a:cs typeface="Arial" panose="020B0604020202020204"/>
                </a:rPr>
                <a:t>Discuss</a:t>
              </a:r>
              <a:r>
                <a:rPr sz="3000" kern="0" spc="20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any</a:t>
              </a:r>
              <a:r>
                <a:rPr sz="3000" kern="0" spc="29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implications,</a:t>
              </a:r>
              <a:r>
                <a:rPr sz="3000" kern="0" spc="2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limitations, future directions, or</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practical applications</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of your findings.</a:t>
              </a:r>
              <a:endParaRPr sz="3000" dirty="0">
                <a:latin typeface="Arial" panose="020B0604020202020204"/>
                <a:ea typeface="Arial" panose="020B0604020202020204"/>
                <a:cs typeface="Arial" panose="020B0604020202020204"/>
              </a:endParaRPr>
            </a:p>
          </p:txBody>
        </p:sp>
      </p:grpSp>
      <p:sp>
        <p:nvSpPr>
          <p:cNvPr id="40" name="textbox 40"/>
          <p:cNvSpPr/>
          <p:nvPr/>
        </p:nvSpPr>
        <p:spPr>
          <a:xfrm>
            <a:off x="27936964" y="25564299"/>
            <a:ext cx="1377314" cy="531494"/>
          </a:xfrm>
          <a:prstGeom prst="rect">
            <a:avLst/>
          </a:prstGeom>
          <a:noFill/>
          <a:ln w="0" cap="flat">
            <a:noFill/>
            <a:prstDash val="solid"/>
            <a:miter lim="0"/>
          </a:ln>
        </p:spPr>
        <p:txBody>
          <a:bodyPr vert="horz" wrap="square" lIns="0" tIns="0" rIns="0" bIns="0"/>
          <a:lstStyle/>
          <a:p>
            <a:pPr algn="l" rtl="0" eaLnBrk="0">
              <a:lnSpc>
                <a:spcPct val="83000"/>
              </a:lnSpc>
            </a:pPr>
            <a:endParaRPr sz="4000" dirty="0">
              <a:latin typeface="Arial" panose="020B0604020202020204"/>
              <a:ea typeface="Arial" panose="020B0604020202020204"/>
              <a:cs typeface="Arial" panose="020B0604020202020204"/>
            </a:endParaRPr>
          </a:p>
          <a:p>
            <a:pPr marL="12700" algn="l" rtl="0" eaLnBrk="0">
              <a:lnSpc>
                <a:spcPts val="3985"/>
              </a:lnSpc>
            </a:pPr>
            <a:r>
              <a:rPr sz="4000" kern="0" spc="70" dirty="0">
                <a:solidFill>
                  <a:srgbClr val="5D6F84">
                    <a:alpha val="100000"/>
                  </a:srgbClr>
                </a:solidFill>
                <a:latin typeface="Arial" panose="020B0604020202020204"/>
                <a:ea typeface="Arial" panose="020B0604020202020204"/>
                <a:cs typeface="Arial" panose="020B0604020202020204"/>
              </a:rPr>
              <a:t>46%</a:t>
            </a:r>
            <a:endParaRPr sz="4000" dirty="0">
              <a:latin typeface="Arial" panose="020B0604020202020204"/>
              <a:ea typeface="Arial" panose="020B0604020202020204"/>
              <a:cs typeface="Arial" panose="020B0604020202020204"/>
            </a:endParaRPr>
          </a:p>
        </p:txBody>
      </p:sp>
      <p:sp>
        <p:nvSpPr>
          <p:cNvPr id="46" name="textbox 46"/>
          <p:cNvSpPr/>
          <p:nvPr/>
        </p:nvSpPr>
        <p:spPr>
          <a:xfrm>
            <a:off x="12963645" y="8975070"/>
            <a:ext cx="6473190" cy="640080"/>
          </a:xfrm>
          <a:prstGeom prst="rect">
            <a:avLst/>
          </a:prstGeom>
          <a:noFill/>
          <a:ln w="0" cap="flat">
            <a:noFill/>
            <a:prstDash val="solid"/>
            <a:miter lim="0"/>
          </a:ln>
        </p:spPr>
        <p:txBody>
          <a:bodyPr vert="horz" wrap="square" lIns="0" tIns="0" rIns="0" bIns="0"/>
          <a:lstStyle/>
          <a:p>
            <a:pPr algn="l" rtl="0" eaLnBrk="0">
              <a:lnSpc>
                <a:spcPct val="64000"/>
              </a:lnSpc>
            </a:pPr>
            <a:endParaRPr sz="100" dirty="0">
              <a:latin typeface="Arial" panose="020B0604020202020204"/>
              <a:ea typeface="Arial" panose="020B0604020202020204"/>
              <a:cs typeface="Arial" panose="020B0604020202020204"/>
            </a:endParaRPr>
          </a:p>
          <a:p>
            <a:pPr marL="12700" algn="l" rtl="0" eaLnBrk="0">
              <a:lnSpc>
                <a:spcPct val="81000"/>
              </a:lnSpc>
            </a:pPr>
            <a:r>
              <a:rPr sz="5000" kern="0" spc="0" dirty="0">
                <a:solidFill>
                  <a:srgbClr val="464748">
                    <a:alpha val="100000"/>
                  </a:srgbClr>
                </a:solidFill>
                <a:latin typeface="Arial" panose="020B0604020202020204"/>
                <a:ea typeface="Arial" panose="020B0604020202020204"/>
                <a:cs typeface="Arial" panose="020B0604020202020204"/>
              </a:rPr>
              <a:t>Authors and</a:t>
            </a:r>
            <a:r>
              <a:rPr sz="5000" kern="0" spc="-280" dirty="0">
                <a:solidFill>
                  <a:srgbClr val="464748">
                    <a:alpha val="100000"/>
                  </a:srgbClr>
                </a:solidFill>
                <a:latin typeface="Arial" panose="020B0604020202020204"/>
                <a:ea typeface="Arial" panose="020B0604020202020204"/>
                <a:cs typeface="Arial" panose="020B0604020202020204"/>
              </a:rPr>
              <a:t> </a:t>
            </a:r>
            <a:r>
              <a:rPr sz="5000" kern="0" spc="0" dirty="0">
                <a:solidFill>
                  <a:srgbClr val="464748">
                    <a:alpha val="100000"/>
                  </a:srgbClr>
                </a:solidFill>
                <a:latin typeface="Arial" panose="020B0604020202020204"/>
                <a:ea typeface="Arial" panose="020B0604020202020204"/>
                <a:cs typeface="Arial" panose="020B0604020202020204"/>
              </a:rPr>
              <a:t>Affi</a:t>
            </a:r>
            <a:r>
              <a:rPr sz="5000" kern="0" spc="-10" dirty="0">
                <a:solidFill>
                  <a:srgbClr val="464748">
                    <a:alpha val="100000"/>
                  </a:srgbClr>
                </a:solidFill>
                <a:latin typeface="Arial" panose="020B0604020202020204"/>
                <a:ea typeface="Arial" panose="020B0604020202020204"/>
                <a:cs typeface="Arial" panose="020B0604020202020204"/>
              </a:rPr>
              <a:t>liations</a:t>
            </a:r>
            <a:endParaRPr sz="5000" dirty="0">
              <a:latin typeface="Arial" panose="020B0604020202020204"/>
              <a:ea typeface="Arial" panose="020B0604020202020204"/>
              <a:cs typeface="Arial" panose="020B0604020202020204"/>
            </a:endParaRPr>
          </a:p>
        </p:txBody>
      </p:sp>
      <p:pic>
        <p:nvPicPr>
          <p:cNvPr id="21" name="图片 20" descr="D:/莉娜的工作文件/2025工作文件/大坝/物料更新/壁报/壁报模板3.31改-03.jpg壁报模板3.31改-03"/>
          <p:cNvPicPr>
            <a:picLocks noChangeAspect="1"/>
          </p:cNvPicPr>
          <p:nvPr/>
        </p:nvPicPr>
        <p:blipFill>
          <a:blip r:embed="rId13"/>
          <a:srcRect l="12" r="12"/>
          <a:stretch>
            <a:fillRect/>
          </a:stretch>
        </p:blipFill>
        <p:spPr>
          <a:xfrm>
            <a:off x="-12700" y="0"/>
            <a:ext cx="32398970" cy="5570220"/>
          </a:xfrm>
          <a:prstGeom prst="rect">
            <a:avLst/>
          </a:prstGeom>
        </p:spPr>
      </p:pic>
      <p:sp>
        <p:nvSpPr>
          <p:cNvPr id="23" name="textbox 16"/>
          <p:cNvSpPr/>
          <p:nvPr/>
        </p:nvSpPr>
        <p:spPr>
          <a:xfrm>
            <a:off x="-35560" y="37109400"/>
            <a:ext cx="32425640" cy="6205855"/>
          </a:xfrm>
          <a:prstGeom prst="rect">
            <a:avLst/>
          </a:prstGeom>
          <a:noFill/>
          <a:ln w="0" cap="flat">
            <a:noFill/>
            <a:prstDash val="solid"/>
            <a:miter lim="0"/>
          </a:ln>
        </p:spPr>
        <p:txBody>
          <a:bodyPr vert="horz" wrap="square" lIns="0" tIns="0" rIns="0" bIns="0"/>
          <a:p>
            <a:pPr marL="1007745" algn="l" rtl="0" eaLnBrk="0">
              <a:lnSpc>
                <a:spcPct val="69000"/>
              </a:lnSpc>
            </a:pPr>
            <a:r>
              <a:rPr sz="3000" kern="0" spc="-30" dirty="0">
                <a:solidFill>
                  <a:srgbClr val="464748">
                    <a:alpha val="100000"/>
                  </a:srgbClr>
                </a:solidFill>
                <a:latin typeface="Arial" panose="020B0604020202020204"/>
                <a:ea typeface="Arial" panose="020B0604020202020204"/>
                <a:cs typeface="Arial" panose="020B0604020202020204"/>
                <a:sym typeface="+mn-ea"/>
              </a:rPr>
              <a:t>&lt;your</a:t>
            </a:r>
            <a:r>
              <a:rPr sz="3000" kern="0" spc="150" dirty="0">
                <a:solidFill>
                  <a:srgbClr val="464748">
                    <a:alpha val="100000"/>
                  </a:srgbClr>
                </a:solidFill>
                <a:latin typeface="Arial" panose="020B0604020202020204"/>
                <a:ea typeface="Arial" panose="020B0604020202020204"/>
                <a:cs typeface="Arial" panose="020B0604020202020204"/>
                <a:sym typeface="+mn-ea"/>
              </a:rPr>
              <a:t> </a:t>
            </a:r>
            <a:r>
              <a:rPr sz="3000" kern="0" spc="-30" dirty="0">
                <a:solidFill>
                  <a:srgbClr val="464748">
                    <a:alpha val="100000"/>
                  </a:srgbClr>
                </a:solidFill>
                <a:latin typeface="Arial" panose="020B0604020202020204"/>
                <a:ea typeface="Arial" panose="020B0604020202020204"/>
                <a:cs typeface="Arial" panose="020B0604020202020204"/>
                <a:sym typeface="+mn-ea"/>
              </a:rPr>
              <a:t>name</a:t>
            </a:r>
            <a:r>
              <a:rPr sz="3000" kern="0" spc="-40" dirty="0">
                <a:solidFill>
                  <a:srgbClr val="464748">
                    <a:alpha val="100000"/>
                  </a:srgbClr>
                </a:solidFill>
                <a:latin typeface="Arial" panose="020B0604020202020204"/>
                <a:ea typeface="Arial" panose="020B0604020202020204"/>
                <a:cs typeface="Arial" panose="020B0604020202020204"/>
                <a:sym typeface="+mn-ea"/>
              </a:rPr>
              <a:t>&gt;</a:t>
            </a:r>
            <a:endParaRPr sz="3000" kern="0" spc="-40" dirty="0">
              <a:solidFill>
                <a:srgbClr val="464748">
                  <a:alpha val="100000"/>
                </a:srgbClr>
              </a:solidFill>
              <a:latin typeface="Arial" panose="020B0604020202020204"/>
              <a:ea typeface="Arial" panose="020B0604020202020204"/>
              <a:cs typeface="Arial" panose="020B0604020202020204"/>
              <a:sym typeface="+mn-ea"/>
            </a:endParaRPr>
          </a:p>
          <a:p>
            <a:pPr marL="1007745" algn="l" rtl="0" eaLnBrk="0">
              <a:lnSpc>
                <a:spcPct val="199000"/>
              </a:lnSpc>
            </a:pPr>
            <a:r>
              <a:rPr sz="3000" kern="0" spc="-10" dirty="0">
                <a:solidFill>
                  <a:srgbClr val="464748">
                    <a:alpha val="100000"/>
                  </a:srgbClr>
                </a:solidFill>
                <a:latin typeface="Arial" panose="020B0604020202020204"/>
                <a:ea typeface="Arial" panose="020B0604020202020204"/>
                <a:cs typeface="Arial" panose="020B0604020202020204"/>
                <a:sym typeface="+mn-ea"/>
              </a:rPr>
              <a:t>&lt;your organization&gt;</a:t>
            </a:r>
            <a:endParaRPr sz="3000" kern="0" spc="-10" dirty="0">
              <a:solidFill>
                <a:srgbClr val="464748">
                  <a:alpha val="100000"/>
                </a:srgbClr>
              </a:solidFill>
              <a:latin typeface="Arial" panose="020B0604020202020204"/>
              <a:ea typeface="Arial" panose="020B0604020202020204"/>
              <a:cs typeface="Arial" panose="020B0604020202020204"/>
              <a:sym typeface="+mn-ea"/>
            </a:endParaRPr>
          </a:p>
          <a:p>
            <a:pPr marL="1007745" algn="l" rtl="0" eaLnBrk="0">
              <a:lnSpc>
                <a:spcPct val="199000"/>
              </a:lnSpc>
            </a:pPr>
            <a:r>
              <a:rPr sz="3000" kern="0" spc="-40" dirty="0">
                <a:solidFill>
                  <a:srgbClr val="464748">
                    <a:alpha val="100000"/>
                  </a:srgbClr>
                </a:solidFill>
                <a:latin typeface="Arial" panose="020B0604020202020204"/>
                <a:ea typeface="Arial" panose="020B0604020202020204"/>
                <a:cs typeface="Arial" panose="020B0604020202020204"/>
                <a:sym typeface="+mn-ea"/>
              </a:rPr>
              <a:t>Email:</a:t>
            </a:r>
            <a:endParaRPr sz="3000" kern="0" spc="-40" dirty="0">
              <a:solidFill>
                <a:srgbClr val="464748">
                  <a:alpha val="100000"/>
                </a:srgbClr>
              </a:solidFill>
              <a:latin typeface="Arial" panose="020B0604020202020204"/>
              <a:ea typeface="Arial" panose="020B0604020202020204"/>
              <a:cs typeface="Arial" panose="020B0604020202020204"/>
              <a:sym typeface="+mn-ea"/>
            </a:endParaRPr>
          </a:p>
          <a:p>
            <a:pPr marL="1007745" algn="l" rtl="0" eaLnBrk="0">
              <a:lnSpc>
                <a:spcPct val="199000"/>
              </a:lnSpc>
            </a:pPr>
            <a:r>
              <a:rPr sz="3000" kern="0" spc="-40" dirty="0">
                <a:solidFill>
                  <a:srgbClr val="464748">
                    <a:alpha val="100000"/>
                  </a:srgbClr>
                </a:solidFill>
                <a:latin typeface="Arial" panose="020B0604020202020204"/>
                <a:ea typeface="Arial" panose="020B0604020202020204"/>
                <a:cs typeface="Arial" panose="020B0604020202020204"/>
                <a:sym typeface="+mn-ea"/>
              </a:rPr>
              <a:t>Phone:</a:t>
            </a:r>
            <a:endParaRPr sz="3000" dirty="0">
              <a:latin typeface="Arial" panose="020B0604020202020204"/>
              <a:ea typeface="Arial" panose="020B0604020202020204"/>
              <a:cs typeface="Arial" panose="020B0604020202020204"/>
            </a:endParaRPr>
          </a:p>
        </p:txBody>
      </p:sp>
      <p:grpSp>
        <p:nvGrpSpPr>
          <p:cNvPr id="25" name="group 18"/>
          <p:cNvGrpSpPr/>
          <p:nvPr/>
        </p:nvGrpSpPr>
        <p:grpSpPr>
          <a:xfrm rot="21600000">
            <a:off x="974337" y="36785934"/>
            <a:ext cx="14595259" cy="38100"/>
            <a:chOff x="0" y="0"/>
            <a:chExt cx="14595259" cy="38100"/>
          </a:xfrm>
        </p:grpSpPr>
        <p:sp>
          <p:nvSpPr>
            <p:cNvPr id="112" name="path 112"/>
            <p:cNvSpPr/>
            <p:nvPr/>
          </p:nvSpPr>
          <p:spPr>
            <a:xfrm>
              <a:off x="0" y="12700"/>
              <a:ext cx="14595259" cy="12700"/>
            </a:xfrm>
            <a:custGeom>
              <a:avLst/>
              <a:gdLst/>
              <a:ahLst/>
              <a:cxnLst/>
              <a:rect l="0" t="0" r="0" b="0"/>
              <a:pathLst>
                <a:path w="22984" h="20">
                  <a:moveTo>
                    <a:pt x="0" y="10"/>
                  </a:moveTo>
                  <a:lnTo>
                    <a:pt x="22984" y="10"/>
                  </a:lnTo>
                </a:path>
              </a:pathLst>
            </a:custGeom>
            <a:noFill/>
            <a:ln w="12700" cap="flat">
              <a:solidFill>
                <a:srgbClr val="464748"/>
              </a:solidFill>
              <a:prstDash val="solid"/>
              <a:miter lim="1000000"/>
            </a:ln>
          </p:spPr>
          <p:txBody>
            <a:bodyPr rtlCol="0"/>
            <a:p>
              <a:pPr algn="ctr"/>
              <a:endParaRPr lang="zh-CN" altLang="en-US"/>
            </a:p>
          </p:txBody>
        </p:sp>
        <p:sp>
          <p:nvSpPr>
            <p:cNvPr id="114" name="path 114"/>
            <p:cNvSpPr/>
            <p:nvPr/>
          </p:nvSpPr>
          <p:spPr>
            <a:xfrm>
              <a:off x="0" y="0"/>
              <a:ext cx="575513" cy="38100"/>
            </a:xfrm>
            <a:custGeom>
              <a:avLst/>
              <a:gdLst/>
              <a:ahLst/>
              <a:cxnLst/>
              <a:rect l="0" t="0" r="0" b="0"/>
              <a:pathLst>
                <a:path w="906" h="60">
                  <a:moveTo>
                    <a:pt x="0" y="30"/>
                  </a:moveTo>
                  <a:lnTo>
                    <a:pt x="906" y="30"/>
                  </a:lnTo>
                </a:path>
              </a:pathLst>
            </a:custGeom>
            <a:noFill/>
            <a:ln w="38100" cap="flat">
              <a:solidFill>
                <a:srgbClr val="464748"/>
              </a:solidFill>
              <a:prstDash val="solid"/>
              <a:miter lim="1000000"/>
            </a:ln>
          </p:spPr>
          <p:txBody>
            <a:bodyPr rtlCol="0"/>
            <a:p>
              <a:pPr algn="ctr"/>
              <a:endParaRPr lang="zh-CN" altLang="en-US"/>
            </a:p>
          </p:txBody>
        </p:sp>
      </p:grpSp>
      <p:sp>
        <p:nvSpPr>
          <p:cNvPr id="37" name="textbox 76"/>
          <p:cNvSpPr/>
          <p:nvPr/>
        </p:nvSpPr>
        <p:spPr>
          <a:xfrm>
            <a:off x="974090" y="36125150"/>
            <a:ext cx="7936230" cy="661670"/>
          </a:xfrm>
          <a:prstGeom prst="rect">
            <a:avLst/>
          </a:prstGeom>
          <a:noFill/>
          <a:ln w="0" cap="flat">
            <a:noFill/>
            <a:prstDash val="solid"/>
            <a:miter lim="0"/>
          </a:ln>
        </p:spPr>
        <p:txBody>
          <a:bodyPr vert="horz" wrap="square" lIns="0" tIns="0" rIns="0" bIns="0"/>
          <a:p>
            <a:pPr algn="l" rtl="0" eaLnBrk="0">
              <a:lnSpc>
                <a:spcPct val="83000"/>
              </a:lnSpc>
            </a:pPr>
            <a:r>
              <a:rPr lang="en-US" altLang="zh-CN" sz="4000" b="1" dirty="0">
                <a:gradFill>
                  <a:gsLst>
                    <a:gs pos="0">
                      <a:srgbClr val="2CA3D5"/>
                    </a:gs>
                    <a:gs pos="75000">
                      <a:srgbClr val="BE9E7F"/>
                    </a:gs>
                    <a:gs pos="99000">
                      <a:srgbClr val="BE9E7F">
                        <a:alpha val="50000"/>
                      </a:srgbClr>
                    </a:gs>
                    <a:gs pos="28000">
                      <a:srgbClr val="00657C"/>
                    </a:gs>
                  </a:gsLst>
                  <a:lin ang="5400000" scaled="0"/>
                </a:gradFill>
                <a:latin typeface="Arial" panose="020B0604020202020204" pitchFamily="34" charset="0"/>
                <a:ea typeface="Arial" panose="020B0604020202020204"/>
                <a:cs typeface="Arial" panose="020B0604020202020204" pitchFamily="34" charset="0"/>
              </a:rPr>
              <a:t>Contact Information</a:t>
            </a:r>
            <a:endParaRPr lang="en-US" altLang="zh-CN" sz="4000" b="1" dirty="0">
              <a:gradFill>
                <a:gsLst>
                  <a:gs pos="0">
                    <a:srgbClr val="2CA3D5"/>
                  </a:gs>
                  <a:gs pos="75000">
                    <a:srgbClr val="BE9E7F"/>
                  </a:gs>
                  <a:gs pos="99000">
                    <a:srgbClr val="BE9E7F">
                      <a:alpha val="50000"/>
                    </a:srgbClr>
                  </a:gs>
                  <a:gs pos="28000">
                    <a:srgbClr val="00657C"/>
                  </a:gs>
                </a:gsLst>
                <a:lin ang="5400000" scaled="0"/>
              </a:gradFill>
              <a:latin typeface="Arial" panose="020B0604020202020204" pitchFamily="34" charset="0"/>
              <a:ea typeface="Arial" panose="020B0604020202020204"/>
              <a:cs typeface="Arial" panose="020B0604020202020204" pitchFamily="34" charset="0"/>
            </a:endParaRPr>
          </a:p>
        </p:txBody>
      </p:sp>
      <p:pic>
        <p:nvPicPr>
          <p:cNvPr id="27" name="picture 32"/>
          <p:cNvPicPr>
            <a:picLocks noChangeAspect="1"/>
          </p:cNvPicPr>
          <p:nvPr/>
        </p:nvPicPr>
        <p:blipFill>
          <a:blip r:embed="rId11"/>
          <a:stretch>
            <a:fillRect/>
          </a:stretch>
        </p:blipFill>
        <p:spPr>
          <a:xfrm rot="43200000">
            <a:off x="17250486" y="32441261"/>
            <a:ext cx="228077" cy="228048"/>
          </a:xfrm>
          <a:prstGeom prst="rect">
            <a:avLst/>
          </a:prstGeom>
        </p:spPr>
      </p:pic>
      <p:pic>
        <p:nvPicPr>
          <p:cNvPr id="29" name="picture 32"/>
          <p:cNvPicPr>
            <a:picLocks noChangeAspect="1"/>
          </p:cNvPicPr>
          <p:nvPr/>
        </p:nvPicPr>
        <p:blipFill>
          <a:blip r:embed="rId11"/>
          <a:stretch>
            <a:fillRect/>
          </a:stretch>
        </p:blipFill>
        <p:spPr>
          <a:xfrm rot="43200000">
            <a:off x="17248581" y="33857311"/>
            <a:ext cx="228077" cy="228048"/>
          </a:xfrm>
          <a:prstGeom prst="rect">
            <a:avLst/>
          </a:prstGeom>
        </p:spPr>
      </p:pic>
      <p:pic>
        <p:nvPicPr>
          <p:cNvPr id="33" name="picture 12"/>
          <p:cNvPicPr>
            <a:picLocks noChangeAspect="1"/>
          </p:cNvPicPr>
          <p:nvPr/>
        </p:nvPicPr>
        <p:blipFill>
          <a:blip r:embed="rId2"/>
          <a:stretch>
            <a:fillRect/>
          </a:stretch>
        </p:blipFill>
        <p:spPr>
          <a:xfrm rot="21600000">
            <a:off x="17248376" y="13415646"/>
            <a:ext cx="228052" cy="227964"/>
          </a:xfrm>
          <a:prstGeom prst="rect">
            <a:avLst/>
          </a:prstGeom>
        </p:spPr>
      </p:pic>
      <p:pic>
        <p:nvPicPr>
          <p:cNvPr id="35" name="picture 12"/>
          <p:cNvPicPr>
            <a:picLocks noChangeAspect="1"/>
          </p:cNvPicPr>
          <p:nvPr/>
        </p:nvPicPr>
        <p:blipFill>
          <a:blip r:embed="rId2"/>
          <a:stretch>
            <a:fillRect/>
          </a:stretch>
        </p:blipFill>
        <p:spPr>
          <a:xfrm rot="21600000">
            <a:off x="17264886" y="14260831"/>
            <a:ext cx="228052" cy="227964"/>
          </a:xfrm>
          <a:prstGeom prst="rect">
            <a:avLst/>
          </a:prstGeom>
        </p:spPr>
      </p:pic>
      <p:pic>
        <p:nvPicPr>
          <p:cNvPr id="41" name="图片 40" descr="未标题-1"/>
          <p:cNvPicPr>
            <a:picLocks noChangeAspect="1"/>
          </p:cNvPicPr>
          <p:nvPr/>
        </p:nvPicPr>
        <p:blipFill>
          <a:blip r:embed="rId14"/>
          <a:stretch>
            <a:fillRect/>
          </a:stretch>
        </p:blipFill>
        <p:spPr>
          <a:xfrm>
            <a:off x="18097500" y="15904210"/>
            <a:ext cx="12167235" cy="6466840"/>
          </a:xfrm>
          <a:prstGeom prst="rect">
            <a:avLst/>
          </a:prstGeom>
        </p:spPr>
      </p:pic>
      <p:grpSp>
        <p:nvGrpSpPr>
          <p:cNvPr id="13" name="组合 12"/>
          <p:cNvGrpSpPr/>
          <p:nvPr/>
        </p:nvGrpSpPr>
        <p:grpSpPr>
          <a:xfrm>
            <a:off x="8166100" y="6428740"/>
            <a:ext cx="16067405" cy="2324100"/>
            <a:chOff x="12023" y="10109"/>
            <a:chExt cx="21384" cy="3093"/>
          </a:xfrm>
        </p:grpSpPr>
        <p:pic>
          <p:nvPicPr>
            <p:cNvPr id="5" name="picture 58"/>
            <p:cNvPicPr>
              <a:picLocks noChangeAspect="1"/>
            </p:cNvPicPr>
            <p:nvPr/>
          </p:nvPicPr>
          <p:blipFill>
            <a:blip r:embed="rId15"/>
            <a:stretch>
              <a:fillRect/>
            </a:stretch>
          </p:blipFill>
          <p:spPr>
            <a:xfrm rot="21600000">
              <a:off x="22715" y="10241"/>
              <a:ext cx="1950" cy="2311"/>
            </a:xfrm>
            <a:prstGeom prst="rect">
              <a:avLst/>
            </a:prstGeom>
          </p:spPr>
        </p:pic>
        <p:pic>
          <p:nvPicPr>
            <p:cNvPr id="10" name="picture 60"/>
            <p:cNvPicPr>
              <a:picLocks noChangeAspect="1"/>
            </p:cNvPicPr>
            <p:nvPr/>
          </p:nvPicPr>
          <p:blipFill>
            <a:blip r:embed="rId16"/>
            <a:stretch>
              <a:fillRect/>
            </a:stretch>
          </p:blipFill>
          <p:spPr>
            <a:xfrm rot="21600000">
              <a:off x="26621" y="10241"/>
              <a:ext cx="1898" cy="2311"/>
            </a:xfrm>
            <a:prstGeom prst="rect">
              <a:avLst/>
            </a:prstGeom>
          </p:spPr>
        </p:pic>
        <p:pic>
          <p:nvPicPr>
            <p:cNvPr id="15" name="picture 62"/>
            <p:cNvPicPr>
              <a:picLocks noChangeAspect="1"/>
            </p:cNvPicPr>
            <p:nvPr/>
          </p:nvPicPr>
          <p:blipFill>
            <a:blip r:embed="rId17"/>
            <a:stretch>
              <a:fillRect/>
            </a:stretch>
          </p:blipFill>
          <p:spPr>
            <a:xfrm rot="21600000">
              <a:off x="15870" y="10796"/>
              <a:ext cx="1690" cy="2406"/>
            </a:xfrm>
            <a:prstGeom prst="rect">
              <a:avLst/>
            </a:prstGeom>
          </p:spPr>
        </p:pic>
        <p:pic>
          <p:nvPicPr>
            <p:cNvPr id="16" name="picture 64"/>
            <p:cNvPicPr>
              <a:picLocks noChangeAspect="1"/>
            </p:cNvPicPr>
            <p:nvPr/>
          </p:nvPicPr>
          <p:blipFill>
            <a:blip r:embed="rId18"/>
            <a:stretch>
              <a:fillRect/>
            </a:stretch>
          </p:blipFill>
          <p:spPr>
            <a:xfrm rot="21600000">
              <a:off x="12023" y="10241"/>
              <a:ext cx="1740" cy="2311"/>
            </a:xfrm>
            <a:prstGeom prst="rect">
              <a:avLst/>
            </a:prstGeom>
          </p:spPr>
        </p:pic>
        <p:pic>
          <p:nvPicPr>
            <p:cNvPr id="66" name="picture 66"/>
            <p:cNvPicPr>
              <a:picLocks noChangeAspect="1"/>
            </p:cNvPicPr>
            <p:nvPr/>
          </p:nvPicPr>
          <p:blipFill>
            <a:blip r:embed="rId19"/>
            <a:stretch>
              <a:fillRect/>
            </a:stretch>
          </p:blipFill>
          <p:spPr>
            <a:xfrm rot="21600000">
              <a:off x="31753" y="10796"/>
              <a:ext cx="1655" cy="1790"/>
            </a:xfrm>
            <a:prstGeom prst="rect">
              <a:avLst/>
            </a:prstGeom>
          </p:spPr>
        </p:pic>
        <p:pic>
          <p:nvPicPr>
            <p:cNvPr id="68" name="picture 68"/>
            <p:cNvPicPr>
              <a:picLocks noChangeAspect="1"/>
            </p:cNvPicPr>
            <p:nvPr/>
          </p:nvPicPr>
          <p:blipFill>
            <a:blip r:embed="rId20"/>
            <a:stretch>
              <a:fillRect/>
            </a:stretch>
          </p:blipFill>
          <p:spPr>
            <a:xfrm rot="21600000">
              <a:off x="17810" y="10796"/>
              <a:ext cx="1655" cy="1790"/>
            </a:xfrm>
            <a:prstGeom prst="rect">
              <a:avLst/>
            </a:prstGeom>
          </p:spPr>
        </p:pic>
        <p:pic>
          <p:nvPicPr>
            <p:cNvPr id="70" name="picture 70"/>
            <p:cNvPicPr>
              <a:picLocks noChangeAspect="1"/>
            </p:cNvPicPr>
            <p:nvPr/>
          </p:nvPicPr>
          <p:blipFill>
            <a:blip r:embed="rId21"/>
            <a:stretch>
              <a:fillRect/>
            </a:stretch>
          </p:blipFill>
          <p:spPr>
            <a:xfrm rot="21600000">
              <a:off x="13945" y="10796"/>
              <a:ext cx="1552" cy="1789"/>
            </a:xfrm>
            <a:prstGeom prst="rect">
              <a:avLst/>
            </a:prstGeom>
          </p:spPr>
        </p:pic>
        <p:pic>
          <p:nvPicPr>
            <p:cNvPr id="17" name="picture 72"/>
            <p:cNvPicPr>
              <a:picLocks noChangeAspect="1"/>
            </p:cNvPicPr>
            <p:nvPr/>
          </p:nvPicPr>
          <p:blipFill>
            <a:blip r:embed="rId22"/>
            <a:stretch>
              <a:fillRect/>
            </a:stretch>
          </p:blipFill>
          <p:spPr>
            <a:xfrm rot="21600000">
              <a:off x="29566" y="10403"/>
              <a:ext cx="1075" cy="2177"/>
            </a:xfrm>
            <a:prstGeom prst="rect">
              <a:avLst/>
            </a:prstGeom>
          </p:spPr>
        </p:pic>
        <p:pic>
          <p:nvPicPr>
            <p:cNvPr id="19" name="picture 78"/>
            <p:cNvPicPr>
              <a:picLocks noChangeAspect="1"/>
            </p:cNvPicPr>
            <p:nvPr/>
          </p:nvPicPr>
          <p:blipFill>
            <a:blip r:embed="rId23"/>
            <a:stretch>
              <a:fillRect/>
            </a:stretch>
          </p:blipFill>
          <p:spPr>
            <a:xfrm rot="21600000">
              <a:off x="19779" y="10794"/>
              <a:ext cx="1052" cy="1758"/>
            </a:xfrm>
            <a:prstGeom prst="rect">
              <a:avLst/>
            </a:prstGeom>
          </p:spPr>
        </p:pic>
        <p:pic>
          <p:nvPicPr>
            <p:cNvPr id="82" name="picture 82"/>
            <p:cNvPicPr>
              <a:picLocks noChangeAspect="1"/>
            </p:cNvPicPr>
            <p:nvPr/>
          </p:nvPicPr>
          <p:blipFill>
            <a:blip r:embed="rId24"/>
            <a:stretch>
              <a:fillRect/>
            </a:stretch>
          </p:blipFill>
          <p:spPr>
            <a:xfrm rot="21600000">
              <a:off x="28806" y="10109"/>
              <a:ext cx="519" cy="2443"/>
            </a:xfrm>
            <a:prstGeom prst="rect">
              <a:avLst/>
            </a:prstGeom>
          </p:spPr>
        </p:pic>
        <p:pic>
          <p:nvPicPr>
            <p:cNvPr id="84" name="picture 84"/>
            <p:cNvPicPr>
              <a:picLocks noChangeAspect="1"/>
            </p:cNvPicPr>
            <p:nvPr/>
          </p:nvPicPr>
          <p:blipFill>
            <a:blip r:embed="rId25"/>
            <a:stretch>
              <a:fillRect/>
            </a:stretch>
          </p:blipFill>
          <p:spPr>
            <a:xfrm rot="21600000">
              <a:off x="21824" y="10241"/>
              <a:ext cx="489" cy="2311"/>
            </a:xfrm>
            <a:prstGeom prst="rect">
              <a:avLst/>
            </a:prstGeom>
          </p:spPr>
        </p:pic>
        <p:pic>
          <p:nvPicPr>
            <p:cNvPr id="31" name="picture 86"/>
            <p:cNvPicPr>
              <a:picLocks noChangeAspect="1"/>
            </p:cNvPicPr>
            <p:nvPr/>
          </p:nvPicPr>
          <p:blipFill>
            <a:blip r:embed="rId26"/>
            <a:stretch>
              <a:fillRect/>
            </a:stretch>
          </p:blipFill>
          <p:spPr>
            <a:xfrm rot="21600000">
              <a:off x="30959" y="10241"/>
              <a:ext cx="481" cy="2311"/>
            </a:xfrm>
            <a:prstGeom prst="rect">
              <a:avLst/>
            </a:prstGeom>
          </p:spPr>
        </p:pic>
        <p:pic>
          <p:nvPicPr>
            <p:cNvPr id="92" name="picture 92"/>
            <p:cNvPicPr>
              <a:picLocks noChangeAspect="1"/>
            </p:cNvPicPr>
            <p:nvPr/>
          </p:nvPicPr>
          <p:blipFill>
            <a:blip r:embed="rId27"/>
            <a:stretch>
              <a:fillRect/>
            </a:stretch>
          </p:blipFill>
          <p:spPr>
            <a:xfrm rot="21600000">
              <a:off x="25028" y="10828"/>
              <a:ext cx="542" cy="1753"/>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1261</Words>
  <Application>WPS 演示</Application>
  <PresentationFormat/>
  <Paragraphs>103</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宋体</vt:lpstr>
      <vt:lpstr>Wingdings</vt:lpstr>
      <vt:lpstr>Arial</vt:lpstr>
      <vt:lpstr>Inter V</vt:lpstr>
      <vt:lpstr>微软雅黑</vt:lpstr>
      <vt:lpstr>Arial Unicode MS</vt:lpstr>
      <vt:lpstr>Calibri</vt:lpstr>
      <vt:lpstr>Office theme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壁报模板_复制</dc:title>
  <dc:creator>Zheng Jiayu</dc:creator>
  <dc:subject>(200727) -- YICHANG, July 27, 2020 (Xinhua) -- Aerial photo taken on July 27, 2020 shows floodwater being discharged from the Three Gorges Dam in central China's Hubei Province. The third flood of the year in the Yangtze River occurred in its upper reaches as the Three Gorges reservoir saw an inflow of 50,000 cubic meters per second at 2 p.m. Sunday. (Photo by Zheng Jiayu/Xinhua)</dc:subject>
  <cp:lastModifiedBy>林萌</cp:lastModifiedBy>
  <cp:revision>4</cp:revision>
  <dcterms:created xsi:type="dcterms:W3CDTF">2025-02-14T07:06:00Z</dcterms:created>
  <dcterms:modified xsi:type="dcterms:W3CDTF">2025-04-01T03:36:06Z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2025-02-15T14:50:51Z</vt:filetime>
  </property>
  <property fmtid="{D5CDD505-2E9C-101B-9397-08002B2CF9AE}" pid="4" name="ICV">
    <vt:lpwstr>E572116D76E0445A9D47DC8371935B84_13</vt:lpwstr>
  </property>
  <property fmtid="{D5CDD505-2E9C-101B-9397-08002B2CF9AE}" pid="5" name="KSOProductBuildVer">
    <vt:lpwstr>2052-12.1.0.20784</vt:lpwstr>
  </property>
</Properties>
</file>